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1" r:id="rId5"/>
    <p:sldId id="265" r:id="rId6"/>
    <p:sldId id="264" r:id="rId7"/>
    <p:sldId id="266" r:id="rId8"/>
    <p:sldId id="268" r:id="rId9"/>
    <p:sldId id="269" r:id="rId10"/>
    <p:sldId id="267" r:id="rId11"/>
    <p:sldId id="270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9" d="100"/>
          <a:sy n="99" d="100"/>
        </p:scale>
        <p:origin x="78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jp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gif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59CF98-EEE6-4113-BC71-B7BF4C4F31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7946D15-85F2-4AFA-87D1-56B51E7C9B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48D2CC1-8FE4-44B6-9F45-2DE6A6BD0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EEAB6-28E4-47EB-A162-255AEE85C264}" type="datetimeFigureOut">
              <a:rPr lang="ru-RU" smtClean="0"/>
              <a:t>23.12.2023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D04501D-BE9C-4F75-A40E-08547BDEF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907E13D-1DD3-4D3E-8420-05E8E54D5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8449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EBEAF6-C0BD-4FCD-BCB3-EDB35EFB7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0CE7583-6798-47BC-8B0A-7FED27586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C0C08E4-012A-47DE-A2A0-8090521AB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EEAB6-28E4-47EB-A162-255AEE85C264}" type="datetimeFigureOut">
              <a:rPr lang="ru-RU" smtClean="0"/>
              <a:t>23.12.2023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6D3EC77-33F7-46CA-85E9-AEE8386FA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A423671-32D7-4326-953E-9D31A9539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7077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5BDFC87-38E1-427C-AEAE-F9E5A366C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FDF3333-3213-495A-9ACC-FE3FB00D1C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835D463-64FD-4280-8CE7-A3A93DD0C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EEAB6-28E4-47EB-A162-255AEE85C264}" type="datetimeFigureOut">
              <a:rPr lang="ru-RU" smtClean="0"/>
              <a:t>23.12.2023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A0E5058-1EAE-4DC0-B99A-2546556AA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D0AA0E4-6B3B-4564-B587-51E8392AA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0642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0BF62C-1A6B-4413-8752-F9EB22568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22F299-9B24-4118-ACF5-77AE1E082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FA0154B-C4A4-46B3-86D6-2F21373A1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EEAB6-28E4-47EB-A162-255AEE85C264}" type="datetimeFigureOut">
              <a:rPr lang="ru-RU" smtClean="0"/>
              <a:t>23.12.2023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D24387-54B0-43C7-AA9D-DEA34E790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D974304-5C6F-4128-8913-CF39B217C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1414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9C961C-EB39-4B81-8681-C4D50D73C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83295CE-0BE7-4FEC-9CA0-3A01A1AA7A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EBCC067-6C18-4B61-BAB9-A79FC205C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EEAB6-28E4-47EB-A162-255AEE85C264}" type="datetimeFigureOut">
              <a:rPr lang="ru-RU" smtClean="0"/>
              <a:t>23.12.2023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ECDBBC3-5D29-47C9-9E2C-57FF24C9B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E59C6B6-EF3E-4609-9B3D-CDF0696B2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078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D2FA0A-6702-432E-8CC5-9A842624E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AE7329-9239-4AD0-A621-D7A1634C26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413123E-6277-40B8-9525-C92B84C9C2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7EAAA5F-2049-4369-B331-446C5D9FF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EEAB6-28E4-47EB-A162-255AEE85C264}" type="datetimeFigureOut">
              <a:rPr lang="ru-RU" smtClean="0"/>
              <a:t>23.12.2023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E7CC903-DC1E-4F76-A962-EE2584545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E56922F-C2B8-4AA9-B88F-D01F9EBC9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5040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DF2FF-AE89-4A2F-8AE7-3FDED0AF4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EBEAF72-FC3F-4DCA-82F4-A7000FD30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710CE30-F52E-40B8-8715-CBACB53708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057A5CD-948B-478A-BA7D-C65D6DBEF4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20F5A2-961F-4DFB-853A-E48D6AB326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2F3DAFA-F461-401D-A8C0-DC26D2076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EEAB6-28E4-47EB-A162-255AEE85C264}" type="datetimeFigureOut">
              <a:rPr lang="ru-RU" smtClean="0"/>
              <a:t>23.12.2023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BBDEE45-F98F-42A7-85A1-64D899B73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F76400C-A272-436A-9A86-C91043F73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5980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5C6757-9E4D-478C-AC7F-AF550C26D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6322C6B-985C-451C-A7D4-4D62D4D16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EEAB6-28E4-47EB-A162-255AEE85C264}" type="datetimeFigureOut">
              <a:rPr lang="ru-RU" smtClean="0"/>
              <a:t>23.12.2023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9547C71-2C3D-43E3-A3D4-00A3F6DE5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2254AD1-B8AA-4599-A37F-B63BBA7D4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6153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A196C0D-5D88-4371-808F-DF06C9E36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EEAB6-28E4-47EB-A162-255AEE85C264}" type="datetimeFigureOut">
              <a:rPr lang="ru-RU" smtClean="0"/>
              <a:t>23.12.2023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0595641-621D-4FC9-B7E7-05168ADE7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F141298-C17A-40C5-AC53-30318B8F5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5257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B3DF3C-1CFF-45AD-8BFD-8933958E4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EC65F47-B47A-41B0-A44E-D1A7715B6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74FC87F-FFBC-4CAC-A6C3-5E6794A376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684478D-FF84-4A6B-A4F2-B0B00F78B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EEAB6-28E4-47EB-A162-255AEE85C264}" type="datetimeFigureOut">
              <a:rPr lang="ru-RU" smtClean="0"/>
              <a:t>23.12.2023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3E3C565-D2C1-4BBB-BC50-259545C82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B79181B-F7E8-48A5-A5F8-0BD60F59C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5080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66E9F6-E453-4016-A59B-873996FBF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B30DF00-7DF0-4787-8D77-C89BB06E87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D6EFD39-4402-4608-96CC-6ECDF5111F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DB4E3B1-0B75-4DFC-A81E-E7F0AF378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EEAB6-28E4-47EB-A162-255AEE85C264}" type="datetimeFigureOut">
              <a:rPr lang="ru-RU" smtClean="0"/>
              <a:t>23.12.2023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D278216-5113-4CFB-A721-A789E3316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CC13D41-DEE9-41AD-8150-8120A4D18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2570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AA6B50-17BD-461D-B84D-53DFFCEC1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B7C4E4C-8351-4845-9437-F3621A9D8C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78752D9-9FE7-4D98-A946-AD30CAAF1A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EEAB6-28E4-47EB-A162-255AEE85C264}" type="datetimeFigureOut">
              <a:rPr lang="ru-RU" smtClean="0"/>
              <a:t>23.12.2023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57AFD9A-1EEE-4EE7-A6B4-46A7839F1B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20E45B3-5BB0-46A0-BD5D-9F4B96A428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7458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89953B-2B9F-4F2A-8333-C1628482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3CA43C8-84A8-40C3-8754-AEA9466121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3953" y="-168691"/>
            <a:ext cx="3442231" cy="391266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2A695C3-B14A-493C-A221-358FE8C5331B}"/>
              </a:ext>
            </a:extLst>
          </p:cNvPr>
          <p:cNvSpPr txBox="1"/>
          <p:nvPr/>
        </p:nvSpPr>
        <p:spPr>
          <a:xfrm>
            <a:off x="2541070" y="1031026"/>
            <a:ext cx="91054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Способы моделирования и создания </a:t>
            </a:r>
            <a:r>
              <a:rPr lang="ru-RU" sz="4000" b="1" dirty="0" err="1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анимаций</a:t>
            </a:r>
            <a:r>
              <a:rPr lang="ru-RU" sz="40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для использования на </a:t>
            </a:r>
            <a:r>
              <a:rPr lang="ru-RU" sz="4000" b="1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движке </a:t>
            </a:r>
            <a:r>
              <a:rPr lang="ru-RU" sz="4000" b="1" dirty="0" err="1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Unreal</a:t>
            </a:r>
            <a:r>
              <a:rPr lang="ru-RU" sz="4000" b="1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Engine</a:t>
            </a:r>
            <a:endParaRPr lang="ru-RU" sz="4000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AA05B9-6825-45AD-BEAA-89B1F2ED01A3}"/>
              </a:ext>
            </a:extLst>
          </p:cNvPr>
          <p:cNvSpPr txBox="1"/>
          <p:nvPr/>
        </p:nvSpPr>
        <p:spPr>
          <a:xfrm>
            <a:off x="4809179" y="4001044"/>
            <a:ext cx="68373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Выполнил студент группы РК6-74Б</a:t>
            </a:r>
            <a:r>
              <a:rPr lang="en-US" sz="24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:</a:t>
            </a:r>
            <a:endParaRPr lang="ru-RU" sz="24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sz="24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Шендрик</a:t>
            </a:r>
            <a:r>
              <a:rPr lang="ru-RU" sz="24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Д.А.</a:t>
            </a:r>
          </a:p>
          <a:p>
            <a:pPr algn="r"/>
            <a:endParaRPr lang="ru-RU" sz="24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algn="r"/>
            <a:r>
              <a:rPr lang="ru-RU" sz="24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Научный руководитель</a:t>
            </a:r>
            <a:r>
              <a:rPr lang="en-US" sz="24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:</a:t>
            </a:r>
            <a:endParaRPr lang="ru-RU" sz="24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sz="24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Витюков</a:t>
            </a:r>
            <a:r>
              <a:rPr lang="ru-RU" sz="24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Ф.А.</a:t>
            </a:r>
          </a:p>
        </p:txBody>
      </p:sp>
    </p:spTree>
    <p:extLst>
      <p:ext uri="{BB962C8B-B14F-4D97-AF65-F5344CB8AC3E}">
        <p14:creationId xmlns:p14="http://schemas.microsoft.com/office/powerpoint/2010/main" val="135782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89953B-2B9F-4F2A-8333-C1628482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632DB0-F35A-442A-823F-EE48F4F7FE99}"/>
              </a:ext>
            </a:extLst>
          </p:cNvPr>
          <p:cNvSpPr txBox="1"/>
          <p:nvPr/>
        </p:nvSpPr>
        <p:spPr>
          <a:xfrm>
            <a:off x="664143" y="319360"/>
            <a:ext cx="11035576" cy="658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spcBef>
                <a:spcPts val="200"/>
              </a:spcBef>
            </a:pPr>
            <a:r>
              <a:rPr lang="ru-RU" sz="2800" b="1" u="none" strike="noStrike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Сравнение различных программ захвата движений</a:t>
            </a: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59CEE77B-858B-43F9-A359-448EDE2CD9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3058141"/>
              </p:ext>
            </p:extLst>
          </p:nvPr>
        </p:nvGraphicFramePr>
        <p:xfrm>
          <a:off x="664143" y="1277228"/>
          <a:ext cx="10453036" cy="5082139"/>
        </p:xfrm>
        <a:graphic>
          <a:graphicData uri="http://schemas.openxmlformats.org/drawingml/2006/table">
            <a:tbl>
              <a:tblPr firstRow="1" firstCol="1" bandRow="1">
                <a:effectLst>
                  <a:reflection blurRad="6350" stA="50000" endA="300" endPos="55500" dist="50800" dir="5400000" sy="-100000" algn="bl" rotWithShape="0"/>
                </a:effectLst>
                <a:tableStyleId>{5C22544A-7EE6-4342-B048-85BDC9FD1C3A}</a:tableStyleId>
              </a:tblPr>
              <a:tblGrid>
                <a:gridCol w="2233061">
                  <a:extLst>
                    <a:ext uri="{9D8B030D-6E8A-4147-A177-3AD203B41FA5}">
                      <a16:colId xmlns:a16="http://schemas.microsoft.com/office/drawing/2014/main" val="3168863514"/>
                    </a:ext>
                  </a:extLst>
                </a:gridCol>
                <a:gridCol w="2271562">
                  <a:extLst>
                    <a:ext uri="{9D8B030D-6E8A-4147-A177-3AD203B41FA5}">
                      <a16:colId xmlns:a16="http://schemas.microsoft.com/office/drawing/2014/main" val="87897214"/>
                    </a:ext>
                  </a:extLst>
                </a:gridCol>
                <a:gridCol w="2319224">
                  <a:extLst>
                    <a:ext uri="{9D8B030D-6E8A-4147-A177-3AD203B41FA5}">
                      <a16:colId xmlns:a16="http://schemas.microsoft.com/office/drawing/2014/main" val="1501514484"/>
                    </a:ext>
                  </a:extLst>
                </a:gridCol>
                <a:gridCol w="1647426">
                  <a:extLst>
                    <a:ext uri="{9D8B030D-6E8A-4147-A177-3AD203B41FA5}">
                      <a16:colId xmlns:a16="http://schemas.microsoft.com/office/drawing/2014/main" val="1577508073"/>
                    </a:ext>
                  </a:extLst>
                </a:gridCol>
                <a:gridCol w="1981763">
                  <a:extLst>
                    <a:ext uri="{9D8B030D-6E8A-4147-A177-3AD203B41FA5}">
                      <a16:colId xmlns:a16="http://schemas.microsoft.com/office/drawing/2014/main" val="608295088"/>
                    </a:ext>
                  </a:extLst>
                </a:gridCol>
              </a:tblGrid>
              <a:tr h="820224">
                <a:tc>
                  <a:txBody>
                    <a:bodyPr/>
                    <a:lstStyle/>
                    <a:p>
                      <a:pPr lvl="0" indent="630555" algn="ctr">
                        <a:lnSpc>
                          <a:spcPct val="100000"/>
                        </a:lnSpc>
                      </a:pPr>
                      <a:r>
                        <a:rPr lang="ru-RU" sz="1400" dirty="0">
                          <a:effectLst/>
                        </a:rPr>
                        <a:t>Название программы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Считывание мимики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Считывание пальцев рук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Поддержка </a:t>
                      </a:r>
                      <a:r>
                        <a:rPr lang="en-US" sz="1400" dirty="0">
                          <a:effectLst/>
                        </a:rPr>
                        <a:t>VMC protocol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Цена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extLst>
                  <a:ext uri="{0D108BD9-81ED-4DB2-BD59-A6C34878D82A}">
                    <a16:rowId xmlns:a16="http://schemas.microsoft.com/office/drawing/2014/main" val="2376831017"/>
                  </a:ext>
                </a:extLst>
              </a:tr>
              <a:tr h="608845"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 err="1">
                          <a:effectLst/>
                        </a:rPr>
                        <a:t>WebCam</a:t>
                      </a:r>
                      <a:r>
                        <a:rPr lang="ru-RU" sz="1400" dirty="0">
                          <a:effectLst/>
                        </a:rPr>
                        <a:t> Motion </a:t>
                      </a:r>
                      <a:r>
                        <a:rPr lang="ru-RU" sz="1400" dirty="0" err="1">
                          <a:effectLst/>
                        </a:rPr>
                        <a:t>Capture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Хорошее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>
                          <a:effectLst/>
                        </a:rPr>
                        <a:t>Хорошее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+/-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>
                          <a:effectLst/>
                        </a:rPr>
                        <a:t>2$ для полного доступа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extLst>
                  <a:ext uri="{0D108BD9-81ED-4DB2-BD59-A6C34878D82A}">
                    <a16:rowId xmlns:a16="http://schemas.microsoft.com/office/drawing/2014/main" val="4019218077"/>
                  </a:ext>
                </a:extLst>
              </a:tr>
              <a:tr h="608845"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 err="1">
                          <a:effectLst/>
                        </a:rPr>
                        <a:t>VSeeFace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Хорошее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Требуется доп. оборудование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+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>
                          <a:effectLst/>
                        </a:rPr>
                        <a:t>Полностью бесплатна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extLst>
                  <a:ext uri="{0D108BD9-81ED-4DB2-BD59-A6C34878D82A}">
                    <a16:rowId xmlns:a16="http://schemas.microsoft.com/office/drawing/2014/main" val="1951294502"/>
                  </a:ext>
                </a:extLst>
              </a:tr>
              <a:tr h="608845"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 err="1">
                          <a:effectLst/>
                        </a:rPr>
                        <a:t>StrongTrack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Хорошее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Приемлемо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-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>
                          <a:effectLst/>
                        </a:rPr>
                        <a:t>Полностью бесплатна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extLst>
                  <a:ext uri="{0D108BD9-81ED-4DB2-BD59-A6C34878D82A}">
                    <a16:rowId xmlns:a16="http://schemas.microsoft.com/office/drawing/2014/main" val="1510878876"/>
                  </a:ext>
                </a:extLst>
              </a:tr>
              <a:tr h="608845"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Virtual Motion </a:t>
                      </a:r>
                      <a:r>
                        <a:rPr lang="ru-RU" sz="1400" dirty="0" err="1">
                          <a:effectLst/>
                        </a:rPr>
                        <a:t>Capture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Необходимо </a:t>
                      </a:r>
                      <a:r>
                        <a:rPr lang="en-US" sz="1400" dirty="0">
                          <a:effectLst/>
                        </a:rPr>
                        <a:t>VR </a:t>
                      </a:r>
                      <a:r>
                        <a:rPr lang="ru-RU" sz="1400" dirty="0">
                          <a:effectLst/>
                        </a:rPr>
                        <a:t>оборудование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Необходимо </a:t>
                      </a:r>
                      <a:r>
                        <a:rPr lang="en-US" sz="1400" dirty="0">
                          <a:effectLst/>
                        </a:rPr>
                        <a:t>VR </a:t>
                      </a:r>
                      <a:r>
                        <a:rPr lang="ru-RU" sz="1400" dirty="0">
                          <a:effectLst/>
                        </a:rPr>
                        <a:t>оборудование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+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>
                          <a:effectLst/>
                        </a:rPr>
                        <a:t>Полностью бесплатна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extLst>
                  <a:ext uri="{0D108BD9-81ED-4DB2-BD59-A6C34878D82A}">
                    <a16:rowId xmlns:a16="http://schemas.microsoft.com/office/drawing/2014/main" val="4275842091"/>
                  </a:ext>
                </a:extLst>
              </a:tr>
              <a:tr h="608845"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TDPT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>
                          <a:effectLst/>
                        </a:rPr>
                        <a:t>нет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нет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+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>
                          <a:effectLst/>
                        </a:rPr>
                        <a:t>Полностью бесплатна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extLst>
                  <a:ext uri="{0D108BD9-81ED-4DB2-BD59-A6C34878D82A}">
                    <a16:rowId xmlns:a16="http://schemas.microsoft.com/office/drawing/2014/main" val="616219738"/>
                  </a:ext>
                </a:extLst>
              </a:tr>
              <a:tr h="608845"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 err="1">
                          <a:effectLst/>
                        </a:rPr>
                        <a:t>LuppetX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>
                          <a:effectLst/>
                        </a:rPr>
                        <a:t>Посредственно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Требуется доп. оборудование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+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en-US" sz="1400" dirty="0">
                          <a:effectLst/>
                        </a:rPr>
                        <a:t>Free Trial </a:t>
                      </a:r>
                      <a:r>
                        <a:rPr lang="ru-RU" sz="1400" dirty="0">
                          <a:effectLst/>
                        </a:rPr>
                        <a:t>на час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extLst>
                  <a:ext uri="{0D108BD9-81ED-4DB2-BD59-A6C34878D82A}">
                    <a16:rowId xmlns:a16="http://schemas.microsoft.com/office/drawing/2014/main" val="2264137876"/>
                  </a:ext>
                </a:extLst>
              </a:tr>
              <a:tr h="608845"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XR Animation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>
                          <a:effectLst/>
                        </a:rPr>
                        <a:t>Хорошее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>
                          <a:effectLst/>
                        </a:rPr>
                        <a:t>Хорошее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+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tc>
                  <a:txBody>
                    <a:bodyPr/>
                    <a:lstStyle/>
                    <a:p>
                      <a:pPr indent="63055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</a:rPr>
                        <a:t>Полностью бесплатна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782" marR="38782" marT="0" marB="0" anchor="ctr"/>
                </a:tc>
                <a:extLst>
                  <a:ext uri="{0D108BD9-81ED-4DB2-BD59-A6C34878D82A}">
                    <a16:rowId xmlns:a16="http://schemas.microsoft.com/office/drawing/2014/main" val="11596105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2979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89953B-2B9F-4F2A-8333-C1628482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632DB0-F35A-442A-823F-EE48F4F7FE99}"/>
              </a:ext>
            </a:extLst>
          </p:cNvPr>
          <p:cNvSpPr txBox="1"/>
          <p:nvPr/>
        </p:nvSpPr>
        <p:spPr>
          <a:xfrm>
            <a:off x="809219" y="352076"/>
            <a:ext cx="11035576" cy="739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spcBef>
                <a:spcPts val="200"/>
              </a:spcBef>
            </a:pPr>
            <a:r>
              <a:rPr lang="ru-RU" sz="3200" b="1" dirty="0">
                <a:latin typeface="Cambria" panose="02040503050406030204" pitchFamily="18" charset="0"/>
                <a:ea typeface="Cambria" panose="02040503050406030204" pitchFamily="18" charset="0"/>
              </a:rPr>
              <a:t>Заключение</a:t>
            </a:r>
            <a:endParaRPr lang="ru-RU" sz="3200" b="1" u="none" strike="noStrike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AD82FE-C9C4-4C1B-B9EE-C9758ACDCE1C}"/>
              </a:ext>
            </a:extLst>
          </p:cNvPr>
          <p:cNvSpPr txBox="1"/>
          <p:nvPr/>
        </p:nvSpPr>
        <p:spPr>
          <a:xfrm>
            <a:off x="809219" y="1443841"/>
            <a:ext cx="864348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Cambria" panose="02040503050406030204" pitchFamily="18" charset="0"/>
                <a:ea typeface="Cambria" panose="02040503050406030204" pitchFamily="18" charset="0"/>
              </a:rPr>
              <a:t>В результате работы были выполнены задачи: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>
                <a:latin typeface="Cambria" panose="02040503050406030204" pitchFamily="18" charset="0"/>
                <a:ea typeface="Cambria" panose="02040503050406030204" pitchFamily="18" charset="0"/>
              </a:rPr>
              <a:t>П</a:t>
            </a:r>
            <a:r>
              <a:rPr lang="ru-RU" sz="28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роведен общий обзор 3D-моделирования в </a:t>
            </a:r>
            <a:r>
              <a:rPr lang="ru-RU" sz="28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Blender</a:t>
            </a:r>
            <a:r>
              <a:rPr lang="ru-RU" sz="28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Созданы две уникальные модели: конвейерная линия и мифическое существо: </a:t>
            </a:r>
            <a:r>
              <a:rPr lang="ru-RU" sz="28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полукот-полусова</a:t>
            </a:r>
            <a:r>
              <a:rPr lang="ru-RU" sz="28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>
                <a:latin typeface="Cambria" panose="02040503050406030204" pitchFamily="18" charset="0"/>
                <a:ea typeface="Cambria" panose="02040503050406030204" pitchFamily="18" charset="0"/>
              </a:rPr>
              <a:t>Проведен перенос моделей в </a:t>
            </a: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Unreal Engine </a:t>
            </a:r>
            <a:r>
              <a:rPr lang="ru-RU" sz="2800" dirty="0">
                <a:latin typeface="Cambria" panose="02040503050406030204" pitchFamily="18" charset="0"/>
                <a:ea typeface="Cambria" panose="02040503050406030204" pitchFamily="18" charset="0"/>
              </a:rPr>
              <a:t>и решены проблемы с их отображением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>
                <a:latin typeface="Cambria" panose="02040503050406030204" pitchFamily="18" charset="0"/>
                <a:ea typeface="Cambria" panose="02040503050406030204" pitchFamily="18" charset="0"/>
              </a:rPr>
              <a:t>Проведен сравнительный анализ программных решений в сфере захвата движений</a:t>
            </a:r>
          </a:p>
        </p:txBody>
      </p:sp>
    </p:spTree>
    <p:extLst>
      <p:ext uri="{BB962C8B-B14F-4D97-AF65-F5344CB8AC3E}">
        <p14:creationId xmlns:p14="http://schemas.microsoft.com/office/powerpoint/2010/main" val="2314602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89953B-2B9F-4F2A-8333-C1628482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DB06B33-A70B-4CCD-AF54-5E12C2E95678}"/>
              </a:ext>
            </a:extLst>
          </p:cNvPr>
          <p:cNvSpPr txBox="1"/>
          <p:nvPr/>
        </p:nvSpPr>
        <p:spPr>
          <a:xfrm>
            <a:off x="585537" y="3331351"/>
            <a:ext cx="864348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latin typeface="Cambria" panose="02040503050406030204" pitchFamily="18" charset="0"/>
                <a:ea typeface="Cambria" panose="02040503050406030204" pitchFamily="18" charset="0"/>
              </a:rPr>
              <a:t>Поставленные задачи</a:t>
            </a:r>
            <a:r>
              <a:rPr lang="ru-RU" sz="2400" dirty="0"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Cambria" panose="02040503050406030204" pitchFamily="18" charset="0"/>
                <a:ea typeface="Cambria" panose="02040503050406030204" pitchFamily="18" charset="0"/>
              </a:rPr>
              <a:t>Исследовать возможности</a:t>
            </a:r>
            <a:r>
              <a:rPr lang="ru-RU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программы для 3D-моделирования: </a:t>
            </a:r>
            <a:r>
              <a:rPr lang="ru-RU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Blender</a:t>
            </a:r>
            <a:r>
              <a:rPr lang="ru-RU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Создать несколько уникальные моделей в 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Blender</a:t>
            </a:r>
            <a:endParaRPr lang="ru-RU" sz="2400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Cambria" panose="02040503050406030204" pitchFamily="18" charset="0"/>
                <a:ea typeface="Cambria" panose="02040503050406030204" pitchFamily="18" charset="0"/>
              </a:rPr>
              <a:t>Провести перенос моделей в 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Unreal Engine</a:t>
            </a:r>
            <a:endParaRPr lang="ru-RU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Cambria" panose="02040503050406030204" pitchFamily="18" charset="0"/>
                <a:ea typeface="Cambria" panose="02040503050406030204" pitchFamily="18" charset="0"/>
              </a:rPr>
              <a:t>Провести анализ программных решений в сфере захвата движений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D41B15-43EA-45EC-A457-220DD3214C87}"/>
              </a:ext>
            </a:extLst>
          </p:cNvPr>
          <p:cNvSpPr txBox="1"/>
          <p:nvPr/>
        </p:nvSpPr>
        <p:spPr>
          <a:xfrm>
            <a:off x="585537" y="599800"/>
            <a:ext cx="86434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latin typeface="Cambria" panose="02040503050406030204" pitchFamily="18" charset="0"/>
                <a:ea typeface="Cambria" panose="02040503050406030204" pitchFamily="18" charset="0"/>
              </a:rPr>
              <a:t>Цели работы</a:t>
            </a:r>
            <a:r>
              <a:rPr lang="ru-RU" sz="2400" dirty="0"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  <a:p>
            <a:r>
              <a:rPr lang="ru-RU" sz="2400" dirty="0">
                <a:latin typeface="Cambria" panose="02040503050406030204" pitchFamily="18" charset="0"/>
                <a:ea typeface="Cambria" panose="02040503050406030204" pitchFamily="18" charset="0"/>
              </a:rPr>
              <a:t>Получить навыки работы в программах для 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3D </a:t>
            </a:r>
            <a:r>
              <a:rPr lang="ru-RU" sz="2400" dirty="0">
                <a:latin typeface="Cambria" panose="02040503050406030204" pitchFamily="18" charset="0"/>
                <a:ea typeface="Cambria" panose="02040503050406030204" pitchFamily="18" charset="0"/>
              </a:rPr>
              <a:t>моделирования, самостоятельно разрабатывая модели, для дальнейшей их интеграции в движок 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Unreal Engine</a:t>
            </a:r>
            <a:r>
              <a:rPr lang="ru-RU" sz="2400" dirty="0">
                <a:latin typeface="Cambria" panose="02040503050406030204" pitchFamily="18" charset="0"/>
                <a:ea typeface="Cambria" panose="02040503050406030204" pitchFamily="18" charset="0"/>
              </a:rPr>
              <a:t> и изучить возможность применения для их анимации методов захвата движений.</a:t>
            </a:r>
          </a:p>
        </p:txBody>
      </p:sp>
    </p:spTree>
    <p:extLst>
      <p:ext uri="{BB962C8B-B14F-4D97-AF65-F5344CB8AC3E}">
        <p14:creationId xmlns:p14="http://schemas.microsoft.com/office/powerpoint/2010/main" val="2124247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89953B-2B9F-4F2A-8333-C1628482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22FC58E-CA4B-466A-B38F-212C68A2CF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4021" y="993869"/>
            <a:ext cx="2880000" cy="1620000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9FFA2F31-F601-4497-B11E-6CBD406C0E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6676" y="993869"/>
            <a:ext cx="2671302" cy="1620000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543FE0F3-7713-4703-B0A8-AE2EA321D1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3190" y="2879914"/>
            <a:ext cx="3140549" cy="1620000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ED412B44-966D-4BD2-9A05-F322E337E4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854" y="4765959"/>
            <a:ext cx="3409167" cy="1620000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18C35F7C-4AA1-4BBE-BB3E-990A3DE4229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6676" y="4757977"/>
            <a:ext cx="2880000" cy="1620000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C7DE97DF-F719-4583-ADED-3550E1A6BDBF}"/>
              </a:ext>
            </a:extLst>
          </p:cNvPr>
          <p:cNvSpPr txBox="1"/>
          <p:nvPr/>
        </p:nvSpPr>
        <p:spPr>
          <a:xfrm>
            <a:off x="2195358" y="6377977"/>
            <a:ext cx="30099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Создание материалов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85EFD67-5046-4482-BC7C-8BDF2656FEB0}"/>
              </a:ext>
            </a:extLst>
          </p:cNvPr>
          <p:cNvSpPr txBox="1"/>
          <p:nvPr/>
        </p:nvSpPr>
        <p:spPr>
          <a:xfrm>
            <a:off x="9404874" y="4518210"/>
            <a:ext cx="30099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UV </a:t>
            </a:r>
            <a:r>
              <a:rPr lang="ru-RU" sz="22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развертки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61B70A5-CCFE-4D2D-AC4A-DD2AA9F5ACF1}"/>
              </a:ext>
            </a:extLst>
          </p:cNvPr>
          <p:cNvSpPr txBox="1"/>
          <p:nvPr/>
        </p:nvSpPr>
        <p:spPr>
          <a:xfrm>
            <a:off x="6970014" y="6402300"/>
            <a:ext cx="30099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Sculpting</a:t>
            </a:r>
            <a:endParaRPr lang="ru-RU" sz="2200" b="1" dirty="0">
              <a:latin typeface="Candara Light" panose="020E0502030303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00AF86D-F63B-4A9A-883C-D956D95F8C08}"/>
              </a:ext>
            </a:extLst>
          </p:cNvPr>
          <p:cNvSpPr txBox="1"/>
          <p:nvPr/>
        </p:nvSpPr>
        <p:spPr>
          <a:xfrm>
            <a:off x="8944061" y="1592417"/>
            <a:ext cx="30099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Анимация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ADFBCBA-F7F7-4562-8566-7B2CE9154947}"/>
              </a:ext>
            </a:extLst>
          </p:cNvPr>
          <p:cNvSpPr txBox="1"/>
          <p:nvPr/>
        </p:nvSpPr>
        <p:spPr>
          <a:xfrm>
            <a:off x="-115504" y="1592417"/>
            <a:ext cx="30099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Моделирование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520FB78-1089-4FA2-80E8-C2DF42284DCF}"/>
              </a:ext>
            </a:extLst>
          </p:cNvPr>
          <p:cNvSpPr txBox="1"/>
          <p:nvPr/>
        </p:nvSpPr>
        <p:spPr>
          <a:xfrm>
            <a:off x="-403519" y="4600329"/>
            <a:ext cx="30099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Рендеринг</a:t>
            </a:r>
          </a:p>
        </p:txBody>
      </p:sp>
      <p:sp>
        <p:nvSpPr>
          <p:cNvPr id="2" name="Стрелка: вправо 1">
            <a:extLst>
              <a:ext uri="{FF2B5EF4-FFF2-40B4-BE49-F238E27FC236}">
                <a16:creationId xmlns:a16="http://schemas.microsoft.com/office/drawing/2014/main" id="{0C748639-CC20-49D1-9B7C-89DD4D1A32DD}"/>
              </a:ext>
            </a:extLst>
          </p:cNvPr>
          <p:cNvSpPr/>
          <p:nvPr/>
        </p:nvSpPr>
        <p:spPr>
          <a:xfrm rot="3094318">
            <a:off x="4595744" y="2073347"/>
            <a:ext cx="1055106" cy="875048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Стрелка: вправо 38">
            <a:extLst>
              <a:ext uri="{FF2B5EF4-FFF2-40B4-BE49-F238E27FC236}">
                <a16:creationId xmlns:a16="http://schemas.microsoft.com/office/drawing/2014/main" id="{9132BC1F-825A-4BD0-A0E8-332665E479A5}"/>
              </a:ext>
            </a:extLst>
          </p:cNvPr>
          <p:cNvSpPr/>
          <p:nvPr/>
        </p:nvSpPr>
        <p:spPr>
          <a:xfrm rot="8312052">
            <a:off x="6442461" y="2095402"/>
            <a:ext cx="1055106" cy="875048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0" name="Стрелка: вправо 39">
            <a:extLst>
              <a:ext uri="{FF2B5EF4-FFF2-40B4-BE49-F238E27FC236}">
                <a16:creationId xmlns:a16="http://schemas.microsoft.com/office/drawing/2014/main" id="{BE372945-5D65-4B68-958B-5AB7E1947DFB}"/>
              </a:ext>
            </a:extLst>
          </p:cNvPr>
          <p:cNvSpPr/>
          <p:nvPr/>
        </p:nvSpPr>
        <p:spPr>
          <a:xfrm rot="10800000">
            <a:off x="7148195" y="3280494"/>
            <a:ext cx="1437243" cy="875048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Стрелка: вправо 40">
            <a:extLst>
              <a:ext uri="{FF2B5EF4-FFF2-40B4-BE49-F238E27FC236}">
                <a16:creationId xmlns:a16="http://schemas.microsoft.com/office/drawing/2014/main" id="{B82AF151-FF54-4B0B-B309-A1D9B1AFBC37}"/>
              </a:ext>
            </a:extLst>
          </p:cNvPr>
          <p:cNvSpPr/>
          <p:nvPr/>
        </p:nvSpPr>
        <p:spPr>
          <a:xfrm>
            <a:off x="3346013" y="3159137"/>
            <a:ext cx="1465412" cy="875048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Стрелка: вправо 41">
            <a:extLst>
              <a:ext uri="{FF2B5EF4-FFF2-40B4-BE49-F238E27FC236}">
                <a16:creationId xmlns:a16="http://schemas.microsoft.com/office/drawing/2014/main" id="{15AEE4A0-1765-4D97-BB80-DB93E2DE4B57}"/>
              </a:ext>
            </a:extLst>
          </p:cNvPr>
          <p:cNvSpPr/>
          <p:nvPr/>
        </p:nvSpPr>
        <p:spPr>
          <a:xfrm rot="18904562">
            <a:off x="4496568" y="4231096"/>
            <a:ext cx="1055106" cy="875048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Стрелка: вправо 42">
            <a:extLst>
              <a:ext uri="{FF2B5EF4-FFF2-40B4-BE49-F238E27FC236}">
                <a16:creationId xmlns:a16="http://schemas.microsoft.com/office/drawing/2014/main" id="{7FC0C26E-6DA6-466D-88E5-4A76361A84C7}"/>
              </a:ext>
            </a:extLst>
          </p:cNvPr>
          <p:cNvSpPr/>
          <p:nvPr/>
        </p:nvSpPr>
        <p:spPr>
          <a:xfrm rot="13650477">
            <a:off x="6677712" y="4296129"/>
            <a:ext cx="1055106" cy="875048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154BEEA-23FB-4CE6-8D3D-331069E74DEA}"/>
              </a:ext>
            </a:extLst>
          </p:cNvPr>
          <p:cNvSpPr txBox="1"/>
          <p:nvPr/>
        </p:nvSpPr>
        <p:spPr>
          <a:xfrm>
            <a:off x="359974" y="169597"/>
            <a:ext cx="9298004" cy="67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spcBef>
                <a:spcPts val="200"/>
              </a:spcBef>
            </a:pPr>
            <a:r>
              <a:rPr lang="ru-RU" sz="2800" b="1" dirty="0">
                <a:latin typeface="Cambria" panose="02040503050406030204" pitchFamily="18" charset="0"/>
                <a:ea typeface="Cambria" panose="02040503050406030204" pitchFamily="18" charset="0"/>
              </a:rPr>
              <a:t>Обзор программы для 3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D </a:t>
            </a:r>
            <a:r>
              <a:rPr lang="ru-RU" sz="2800" b="1" dirty="0">
                <a:latin typeface="Cambria" panose="02040503050406030204" pitchFamily="18" charset="0"/>
                <a:ea typeface="Cambria" panose="02040503050406030204" pitchFamily="18" charset="0"/>
              </a:rPr>
              <a:t>моделирования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 Blender </a:t>
            </a:r>
            <a:endParaRPr lang="ru-RU" sz="2800" b="1" u="none" strike="noStrike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AE4C3E3-619B-42AD-80FE-554E542A0E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4383" y="2491109"/>
            <a:ext cx="2619973" cy="2141828"/>
          </a:xfrm>
          <a:prstGeom prst="rect">
            <a:avLst/>
          </a:prstGeom>
          <a:effectLst/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A17D043F-F715-48C0-A6E9-FAD1DC7F68A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261" y="2879914"/>
            <a:ext cx="2880000" cy="1620000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51299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89953B-2B9F-4F2A-8333-C1628482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632DB0-F35A-442A-823F-EE48F4F7FE99}"/>
              </a:ext>
            </a:extLst>
          </p:cNvPr>
          <p:cNvSpPr txBox="1"/>
          <p:nvPr/>
        </p:nvSpPr>
        <p:spPr>
          <a:xfrm>
            <a:off x="359859" y="319360"/>
            <a:ext cx="11339860" cy="638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spcBef>
                <a:spcPts val="200"/>
              </a:spcBef>
            </a:pPr>
            <a:r>
              <a:rPr lang="ru-RU" sz="2700" b="1" dirty="0">
                <a:latin typeface="Cambria" panose="02040503050406030204" pitchFamily="18" charset="0"/>
                <a:ea typeface="Cambria" panose="02040503050406030204" pitchFamily="18" charset="0"/>
              </a:rPr>
              <a:t>Процесс </a:t>
            </a:r>
            <a:r>
              <a:rPr lang="ru-RU" sz="2700" b="1" dirty="0">
                <a:latin typeface="Cambria" panose="02040503050406030204" pitchFamily="18" charset="0"/>
                <a:ea typeface="Cambria" panose="02040503050406030204" pitchFamily="18" charset="0"/>
                <a:cs typeface="Cascadia Mono" panose="020B0609020000020004" pitchFamily="49" charset="0"/>
              </a:rPr>
              <a:t>создания</a:t>
            </a:r>
            <a:r>
              <a:rPr lang="ru-RU" sz="2700" b="1" dirty="0">
                <a:latin typeface="Cambria" panose="02040503050406030204" pitchFamily="18" charset="0"/>
                <a:ea typeface="Cambria" panose="02040503050406030204" pitchFamily="18" charset="0"/>
              </a:rPr>
              <a:t> простой модели </a:t>
            </a:r>
            <a:r>
              <a:rPr lang="en-US" sz="2700" b="1" dirty="0">
                <a:latin typeface="Cambria" panose="02040503050406030204" pitchFamily="18" charset="0"/>
                <a:ea typeface="Cambria" panose="02040503050406030204" pitchFamily="18" charset="0"/>
              </a:rPr>
              <a:t>“</a:t>
            </a:r>
            <a:r>
              <a:rPr lang="ru-RU" sz="2700" b="1" dirty="0">
                <a:latin typeface="Cambria" panose="02040503050406030204" pitchFamily="18" charset="0"/>
                <a:ea typeface="Cambria" panose="02040503050406030204" pitchFamily="18" charset="0"/>
              </a:rPr>
              <a:t>Фабрика</a:t>
            </a:r>
            <a:r>
              <a:rPr lang="en-US" sz="2700" b="1" dirty="0">
                <a:latin typeface="Cambria" panose="02040503050406030204" pitchFamily="18" charset="0"/>
                <a:ea typeface="Cambria" panose="02040503050406030204" pitchFamily="18" charset="0"/>
              </a:rPr>
              <a:t>” </a:t>
            </a:r>
            <a:r>
              <a:rPr lang="ru-RU" sz="2700" b="1" dirty="0">
                <a:latin typeface="Cambria" panose="02040503050406030204" pitchFamily="18" charset="0"/>
                <a:ea typeface="Cambria" panose="02040503050406030204" pitchFamily="18" charset="0"/>
              </a:rPr>
              <a:t>в программе </a:t>
            </a:r>
            <a:r>
              <a:rPr lang="en-US" sz="2700" b="1" dirty="0">
                <a:latin typeface="Cambria" panose="02040503050406030204" pitchFamily="18" charset="0"/>
                <a:ea typeface="Cambria" panose="02040503050406030204" pitchFamily="18" charset="0"/>
              </a:rPr>
              <a:t>Blender</a:t>
            </a:r>
            <a:endParaRPr lang="ru-RU" sz="2700" b="1" u="none" strike="noStrike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308B4D8-2836-48B4-9BDE-3050E32777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60" y="1551679"/>
            <a:ext cx="2340000" cy="2340000"/>
          </a:xfrm>
          <a:prstGeom prst="rect">
            <a:avLst/>
          </a:prstGeom>
          <a:effectLst>
            <a:reflection blurRad="6350" stA="50000" endA="300" endPos="55500" dist="101600" dir="5400000" sy="-100000" algn="bl" rotWithShape="0"/>
          </a:effec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E0D977D-E85A-41DB-8B02-9AB7CAE7EB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7438" y="1562707"/>
            <a:ext cx="2340000" cy="2340000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4B8A964-7E30-40A5-B460-77A2BC88F2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719" y="1551679"/>
            <a:ext cx="3960000" cy="3960000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3D47E4D-7BA9-47B8-B676-4A1E7A5CE3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6661" y="4092216"/>
            <a:ext cx="2340000" cy="2340000"/>
          </a:xfrm>
          <a:prstGeom prst="rect">
            <a:avLst/>
          </a:prstGeom>
          <a:effectLst>
            <a:reflection blurRad="6350" stA="50000" endA="300" endPos="38500" dist="50800" dir="5400000" sy="-100000" algn="bl" rotWithShape="0"/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A9C35C0-F78E-43C4-9D04-8F8ABB113A7C}"/>
              </a:ext>
            </a:extLst>
          </p:cNvPr>
          <p:cNvSpPr txBox="1"/>
          <p:nvPr/>
        </p:nvSpPr>
        <p:spPr>
          <a:xfrm>
            <a:off x="645406" y="4005507"/>
            <a:ext cx="17689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Размещение примитивов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4341D3-E06D-4C36-8F65-EC178A6929F6}"/>
              </a:ext>
            </a:extLst>
          </p:cNvPr>
          <p:cNvSpPr txBox="1"/>
          <p:nvPr/>
        </p:nvSpPr>
        <p:spPr>
          <a:xfrm>
            <a:off x="5192984" y="4092216"/>
            <a:ext cx="176890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Добавление материалов и света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76C51-8B77-466B-A100-D18EE93835C8}"/>
              </a:ext>
            </a:extLst>
          </p:cNvPr>
          <p:cNvSpPr txBox="1"/>
          <p:nvPr/>
        </p:nvSpPr>
        <p:spPr>
          <a:xfrm>
            <a:off x="2919195" y="3527434"/>
            <a:ext cx="176890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Детализация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CB52D0-78C2-4843-9B16-0E788D0E61A0}"/>
              </a:ext>
            </a:extLst>
          </p:cNvPr>
          <p:cNvSpPr txBox="1"/>
          <p:nvPr/>
        </p:nvSpPr>
        <p:spPr>
          <a:xfrm>
            <a:off x="7940842" y="5609512"/>
            <a:ext cx="367685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Финальный рендер модели</a:t>
            </a:r>
          </a:p>
        </p:txBody>
      </p:sp>
    </p:spTree>
    <p:extLst>
      <p:ext uri="{BB962C8B-B14F-4D97-AF65-F5344CB8AC3E}">
        <p14:creationId xmlns:p14="http://schemas.microsoft.com/office/powerpoint/2010/main" val="2729775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89953B-2B9F-4F2A-8333-C1628482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632DB0-F35A-442A-823F-EE48F4F7FE99}"/>
              </a:ext>
            </a:extLst>
          </p:cNvPr>
          <p:cNvSpPr txBox="1"/>
          <p:nvPr/>
        </p:nvSpPr>
        <p:spPr>
          <a:xfrm>
            <a:off x="359859" y="319360"/>
            <a:ext cx="11339860" cy="638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spcBef>
                <a:spcPts val="200"/>
              </a:spcBef>
            </a:pPr>
            <a:r>
              <a:rPr lang="ru-RU" sz="2700" b="1" dirty="0">
                <a:latin typeface="Cambria" panose="02040503050406030204" pitchFamily="18" charset="0"/>
                <a:ea typeface="Cambria" panose="02040503050406030204" pitchFamily="18" charset="0"/>
              </a:rPr>
              <a:t>Процесс </a:t>
            </a:r>
            <a:r>
              <a:rPr lang="ru-RU" sz="2700" b="1" dirty="0" err="1">
                <a:latin typeface="Cambria" panose="02040503050406030204" pitchFamily="18" charset="0"/>
                <a:ea typeface="Cambria" panose="02040503050406030204" pitchFamily="18" charset="0"/>
                <a:cs typeface="Cascadia Mono" panose="020B0609020000020004" pitchFamily="49" charset="0"/>
              </a:rPr>
              <a:t>ретопологии</a:t>
            </a:r>
            <a:r>
              <a:rPr lang="ru-RU" sz="2700" b="1" dirty="0">
                <a:latin typeface="Cambria" panose="02040503050406030204" pitchFamily="18" charset="0"/>
                <a:ea typeface="Cambria" panose="02040503050406030204" pitchFamily="18" charset="0"/>
                <a:cs typeface="Cascadia Mono" panose="020B0609020000020004" pitchFamily="49" charset="0"/>
              </a:rPr>
              <a:t> в программах для 3</a:t>
            </a:r>
            <a:r>
              <a:rPr lang="en-US" sz="2700" b="1" dirty="0">
                <a:latin typeface="Cambria" panose="02040503050406030204" pitchFamily="18" charset="0"/>
                <a:ea typeface="Cambria" panose="02040503050406030204" pitchFamily="18" charset="0"/>
                <a:cs typeface="Cascadia Mono" panose="020B0609020000020004" pitchFamily="49" charset="0"/>
              </a:rPr>
              <a:t>D </a:t>
            </a:r>
            <a:r>
              <a:rPr lang="ru-RU" sz="2700" b="1" dirty="0">
                <a:latin typeface="Cambria" panose="02040503050406030204" pitchFamily="18" charset="0"/>
                <a:ea typeface="Cambria" panose="02040503050406030204" pitchFamily="18" charset="0"/>
                <a:cs typeface="Cascadia Mono" panose="020B0609020000020004" pitchFamily="49" charset="0"/>
              </a:rPr>
              <a:t>моделирования</a:t>
            </a:r>
            <a:endParaRPr lang="ru-RU" sz="2700" b="1" u="none" strike="noStrike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8158F20B-8A5C-4540-A2FA-8E9ECF8E8A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12" y="1431233"/>
            <a:ext cx="5970546" cy="3448776"/>
          </a:xfrm>
          <a:prstGeom prst="rect">
            <a:avLst/>
          </a:prstGeom>
          <a:effectLst>
            <a:reflection blurRad="6350" stA="29000" endPos="55500" dist="50800" dir="5400000" sy="-100000" algn="bl" rotWithShape="0"/>
          </a:effectLst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5CEC7954-ECD0-4F68-89CB-675EAC3C76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170" y="1431233"/>
            <a:ext cx="5289972" cy="3993323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7E3B752-C5E1-4F5C-BE02-9EBD0DCAB564}"/>
              </a:ext>
            </a:extLst>
          </p:cNvPr>
          <p:cNvSpPr txBox="1"/>
          <p:nvPr/>
        </p:nvSpPr>
        <p:spPr>
          <a:xfrm>
            <a:off x="813453" y="5070613"/>
            <a:ext cx="491526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Процесс </a:t>
            </a:r>
            <a:r>
              <a:rPr lang="ru-RU" sz="2000" b="1" dirty="0" err="1">
                <a:latin typeface="Candara Light" panose="020E0502030303020204" pitchFamily="34" charset="0"/>
                <a:cs typeface="Times New Roman" panose="02020603050405020304" pitchFamily="18" charset="0"/>
              </a:rPr>
              <a:t>ретопологии</a:t>
            </a:r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 с 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“</a:t>
            </a:r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запеканием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”</a:t>
            </a:r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Normal </a:t>
            </a:r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карт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2B3F1A5-F267-4796-9F45-20C5ECAEA452}"/>
              </a:ext>
            </a:extLst>
          </p:cNvPr>
          <p:cNvSpPr txBox="1"/>
          <p:nvPr/>
        </p:nvSpPr>
        <p:spPr>
          <a:xfrm>
            <a:off x="7036924" y="5626745"/>
            <a:ext cx="430046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Процесс </a:t>
            </a:r>
            <a:r>
              <a:rPr lang="ru-RU" sz="2000" b="1" dirty="0" err="1">
                <a:latin typeface="Candara Light" panose="020E0502030303020204" pitchFamily="34" charset="0"/>
                <a:cs typeface="Times New Roman" panose="02020603050405020304" pitchFamily="18" charset="0"/>
              </a:rPr>
              <a:t>ретопологии</a:t>
            </a:r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 модели 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“</a:t>
            </a:r>
            <a:r>
              <a:rPr lang="en-US" sz="2000" b="1" dirty="0" err="1">
                <a:latin typeface="Candara Light" panose="020E0502030303020204" pitchFamily="34" charset="0"/>
                <a:cs typeface="Times New Roman" panose="02020603050405020304" pitchFamily="18" charset="0"/>
              </a:rPr>
              <a:t>Owlcat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”</a:t>
            </a:r>
            <a:endParaRPr lang="ru-RU" sz="2000" b="1" dirty="0">
              <a:latin typeface="Candara Light" panose="020E0502030303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4529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89953B-2B9F-4F2A-8333-C1628482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632DB0-F35A-442A-823F-EE48F4F7FE99}"/>
              </a:ext>
            </a:extLst>
          </p:cNvPr>
          <p:cNvSpPr txBox="1"/>
          <p:nvPr/>
        </p:nvSpPr>
        <p:spPr>
          <a:xfrm>
            <a:off x="359860" y="319360"/>
            <a:ext cx="11084578" cy="658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spcBef>
                <a:spcPts val="200"/>
              </a:spcBef>
            </a:pPr>
            <a:r>
              <a:rPr lang="ru-RU" sz="2800" b="1" dirty="0">
                <a:latin typeface="Cambria" panose="02040503050406030204" pitchFamily="18" charset="0"/>
                <a:ea typeface="Cambria" panose="02040503050406030204" pitchFamily="18" charset="0"/>
              </a:rPr>
              <a:t>Результаты работы в программе 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Blender</a:t>
            </a:r>
            <a:endParaRPr lang="ru-RU" sz="2800" b="1" u="none" strike="noStrike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7F39416-CE7C-4DCF-860E-3ACE147524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118" y="1297426"/>
            <a:ext cx="4546835" cy="4546835"/>
          </a:xfrm>
          <a:prstGeom prst="rect">
            <a:avLst/>
          </a:prstGeom>
          <a:effectLst>
            <a:reflection blurRad="6350" stA="50000" endA="300" endPos="38500" dist="50800" dir="5400000" sy="-100000" algn="bl" rotWithShape="0"/>
            <a:softEdge rad="0"/>
          </a:effec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638D93E-AAD5-40DF-BC6B-426CDB798A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041" y="1565033"/>
            <a:ext cx="5902560" cy="3727933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9C1FB8A-705C-4615-B3BB-D24C898EC971}"/>
              </a:ext>
            </a:extLst>
          </p:cNvPr>
          <p:cNvSpPr txBox="1"/>
          <p:nvPr/>
        </p:nvSpPr>
        <p:spPr>
          <a:xfrm>
            <a:off x="6420527" y="5400365"/>
            <a:ext cx="467358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Модель с применением системой частиц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 “</a:t>
            </a:r>
            <a:r>
              <a:rPr lang="en-US" sz="2000" b="1" dirty="0" err="1">
                <a:latin typeface="Candara Light" panose="020E0502030303020204" pitchFamily="34" charset="0"/>
                <a:cs typeface="Times New Roman" panose="02020603050405020304" pitchFamily="18" charset="0"/>
              </a:rPr>
              <a:t>Owlcat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”</a:t>
            </a:r>
            <a:endParaRPr lang="ru-RU" sz="2000" b="1" dirty="0">
              <a:latin typeface="Candara Light" panose="020E0502030303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CBB5239-96F0-45E5-9D4C-21BE9B16E3FF}"/>
              </a:ext>
            </a:extLst>
          </p:cNvPr>
          <p:cNvSpPr txBox="1"/>
          <p:nvPr/>
        </p:nvSpPr>
        <p:spPr>
          <a:xfrm>
            <a:off x="589117" y="5850095"/>
            <a:ext cx="454683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Модель с анимацией движения 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“</a:t>
            </a:r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Фабрика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”</a:t>
            </a:r>
            <a:endParaRPr lang="ru-RU" sz="2000" b="1" dirty="0">
              <a:latin typeface="Candara Light" panose="020E0502030303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43088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89953B-2B9F-4F2A-8333-C1628482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632DB0-F35A-442A-823F-EE48F4F7FE99}"/>
              </a:ext>
            </a:extLst>
          </p:cNvPr>
          <p:cNvSpPr txBox="1"/>
          <p:nvPr/>
        </p:nvSpPr>
        <p:spPr>
          <a:xfrm>
            <a:off x="360169" y="292211"/>
            <a:ext cx="11339860" cy="658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spcBef>
                <a:spcPts val="200"/>
              </a:spcBef>
            </a:pPr>
            <a:r>
              <a:rPr lang="ru-RU" sz="2800" b="1" u="none" strike="noStrike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Импорт в</a:t>
            </a:r>
            <a:r>
              <a:rPr lang="en-US" sz="2800" b="1" u="none" strike="noStrike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Unreal Engine: c</a:t>
            </a:r>
            <a:r>
              <a:rPr lang="ru-RU" sz="2800" b="1" u="none" strike="noStrike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вязь между</a:t>
            </a:r>
            <a:r>
              <a:rPr lang="en-US" sz="2800" b="1" u="none" strike="noStrike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Blender </a:t>
            </a:r>
            <a:r>
              <a:rPr lang="ru-RU" sz="2800" b="1" u="none" strike="noStrike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и</a:t>
            </a:r>
            <a:r>
              <a:rPr lang="en-US" sz="2800" b="1" u="none" strike="noStrike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UE4</a:t>
            </a:r>
            <a:endParaRPr lang="ru-RU" sz="2800" b="1" u="none" strike="noStrike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2B3F1A5-F267-4796-9F45-20C5ECAEA452}"/>
              </a:ext>
            </a:extLst>
          </p:cNvPr>
          <p:cNvSpPr txBox="1"/>
          <p:nvPr/>
        </p:nvSpPr>
        <p:spPr>
          <a:xfrm>
            <a:off x="6500777" y="1080909"/>
            <a:ext cx="51098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     </a:t>
            </a:r>
            <a:r>
              <a:rPr lang="ru-RU" sz="22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Проблемы, возникшие при переноси моделей</a:t>
            </a: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: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Некоторые материалы моделей не были к ним автоматически применены 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Не были перенесены </a:t>
            </a:r>
            <a:r>
              <a:rPr lang="en-US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Constraint’</a:t>
            </a: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ы анимации движения по кривой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Система частиц не поддерживалась </a:t>
            </a:r>
            <a:r>
              <a:rPr lang="en-US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UE</a:t>
            </a:r>
            <a:endParaRPr lang="ru-RU" sz="2200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95ADE3-C7CE-4A42-96FA-90B7A128E5F3}"/>
              </a:ext>
            </a:extLst>
          </p:cNvPr>
          <p:cNvSpPr txBox="1"/>
          <p:nvPr/>
        </p:nvSpPr>
        <p:spPr>
          <a:xfrm>
            <a:off x="6390349" y="4323073"/>
            <a:ext cx="510984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     </a:t>
            </a:r>
            <a:r>
              <a:rPr lang="ru-RU" sz="22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Решения проблем</a:t>
            </a: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Вручную настроены материалы и текстуры в редакторе </a:t>
            </a:r>
            <a:r>
              <a:rPr lang="en-US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UE</a:t>
            </a:r>
            <a:endParaRPr lang="ru-RU" sz="2200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lang="en-US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Constraint </a:t>
            </a: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анимации заменен на пошаговую анимацию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Система частиц заменена на меш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03185E1-E31F-4F77-BDC7-048BDF65EB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69" y="1297426"/>
            <a:ext cx="4154990" cy="2755476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14" name="image8.png">
            <a:extLst>
              <a:ext uri="{FF2B5EF4-FFF2-40B4-BE49-F238E27FC236}">
                <a16:creationId xmlns:a16="http://schemas.microsoft.com/office/drawing/2014/main" id="{C0E0A4FC-A7EB-422E-8654-814D832C53E7}"/>
              </a:ext>
            </a:extLst>
          </p:cNvPr>
          <p:cNvPicPr/>
          <p:nvPr/>
        </p:nvPicPr>
        <p:blipFill>
          <a:blip r:embed="rId4"/>
          <a:srcRect t="1191" b="1191"/>
          <a:stretch>
            <a:fillRect/>
          </a:stretch>
        </p:blipFill>
        <p:spPr>
          <a:xfrm>
            <a:off x="2569855" y="3136243"/>
            <a:ext cx="3300730" cy="2587625"/>
          </a:xfrm>
          <a:prstGeom prst="rect">
            <a:avLst/>
          </a:prstGeom>
          <a:ln/>
          <a:effectLst>
            <a:reflection blurRad="6350" stA="50000" endA="300" endPos="55500" dist="50800" dir="5400000" sy="-100000" algn="bl" rotWithShape="0"/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E3AD52A-3703-4C29-AD60-34301FAAAD96}"/>
              </a:ext>
            </a:extLst>
          </p:cNvPr>
          <p:cNvSpPr txBox="1"/>
          <p:nvPr/>
        </p:nvSpPr>
        <p:spPr>
          <a:xfrm>
            <a:off x="428441" y="5830754"/>
            <a:ext cx="491526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Полученные модели в 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UE</a:t>
            </a:r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, после решения всех проблем переноса</a:t>
            </a:r>
          </a:p>
        </p:txBody>
      </p:sp>
    </p:spTree>
    <p:extLst>
      <p:ext uri="{BB962C8B-B14F-4D97-AF65-F5344CB8AC3E}">
        <p14:creationId xmlns:p14="http://schemas.microsoft.com/office/powerpoint/2010/main" val="2460819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89953B-2B9F-4F2A-8333-C1628482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632DB0-F35A-442A-823F-EE48F4F7FE99}"/>
              </a:ext>
            </a:extLst>
          </p:cNvPr>
          <p:cNvSpPr txBox="1"/>
          <p:nvPr/>
        </p:nvSpPr>
        <p:spPr>
          <a:xfrm>
            <a:off x="360169" y="292211"/>
            <a:ext cx="11339860" cy="618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spcBef>
                <a:spcPts val="200"/>
              </a:spcBef>
            </a:pPr>
            <a:r>
              <a:rPr lang="ru-RU" sz="2600" b="1" u="none" strike="noStrike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Средства создания фотореалистичных моделей </a:t>
            </a:r>
            <a:r>
              <a:rPr lang="ru-RU" sz="2600" b="1" u="none" strike="noStrike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Meta</a:t>
            </a:r>
            <a:r>
              <a:rPr lang="en-US" sz="2600" b="1" u="none" strike="noStrike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H</a:t>
            </a:r>
            <a:r>
              <a:rPr lang="ru-RU" sz="2600" b="1" u="none" strike="noStrike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uman</a:t>
            </a:r>
            <a:r>
              <a:rPr lang="ru-RU" sz="2600" b="1" u="none" strike="noStrike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u-RU" sz="2600" b="1" u="none" strike="noStrike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Creator</a:t>
            </a:r>
            <a:endParaRPr lang="ru-RU" sz="2600" b="1" u="none" strike="noStrike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2B3F1A5-F267-4796-9F45-20C5ECAEA452}"/>
              </a:ext>
            </a:extLst>
          </p:cNvPr>
          <p:cNvSpPr txBox="1"/>
          <p:nvPr/>
        </p:nvSpPr>
        <p:spPr>
          <a:xfrm>
            <a:off x="427803" y="1083811"/>
            <a:ext cx="481135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     </a:t>
            </a:r>
            <a:r>
              <a:rPr lang="ru-RU" sz="22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Плюсы использования </a:t>
            </a:r>
            <a:r>
              <a:rPr lang="en-US" sz="2200" b="1" dirty="0" err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MetaHuman</a:t>
            </a:r>
            <a:r>
              <a:rPr lang="en-US" sz="22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Creator</a:t>
            </a: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Фотореалистичные модели людей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Большое количество различных настроек генерации 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Свободный доступ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Возможность интеграции с другими программами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3E1F74A-34E5-4EC4-BCBE-3C93B7DE2A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961" y="1083112"/>
            <a:ext cx="5307996" cy="2985748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1881AF7-0FC3-4AE1-B939-0E012F4AB0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492" y="3471388"/>
            <a:ext cx="5343705" cy="2352945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E3AD52A-3703-4C29-AD60-34301FAAAD96}"/>
              </a:ext>
            </a:extLst>
          </p:cNvPr>
          <p:cNvSpPr txBox="1"/>
          <p:nvPr/>
        </p:nvSpPr>
        <p:spPr>
          <a:xfrm>
            <a:off x="5696693" y="5977459"/>
            <a:ext cx="491526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Модели, полученные на презентации </a:t>
            </a:r>
            <a:r>
              <a:rPr lang="en-US" sz="2000" b="1" dirty="0" err="1">
                <a:latin typeface="Candara Light" panose="020E0502030303020204" pitchFamily="34" charset="0"/>
                <a:cs typeface="Times New Roman" panose="02020603050405020304" pitchFamily="18" charset="0"/>
              </a:rPr>
              <a:t>MetaHuman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 Creator</a:t>
            </a:r>
            <a:endParaRPr lang="ru-RU" sz="2000" b="1" dirty="0">
              <a:latin typeface="Candara Light" panose="020E0502030303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FDC0AB-B988-4B53-BFB2-B606C5D738C7}"/>
              </a:ext>
            </a:extLst>
          </p:cNvPr>
          <p:cNvSpPr txBox="1"/>
          <p:nvPr/>
        </p:nvSpPr>
        <p:spPr>
          <a:xfrm>
            <a:off x="427803" y="4223132"/>
            <a:ext cx="4811352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     </a:t>
            </a:r>
            <a:r>
              <a:rPr lang="ru-RU" sz="22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Ограничения</a:t>
            </a: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Может генерировать только модели людей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Недостаточное количество настроек для некоторых целей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Доступна только браузерная версия</a:t>
            </a:r>
          </a:p>
        </p:txBody>
      </p:sp>
    </p:spTree>
    <p:extLst>
      <p:ext uri="{BB962C8B-B14F-4D97-AF65-F5344CB8AC3E}">
        <p14:creationId xmlns:p14="http://schemas.microsoft.com/office/powerpoint/2010/main" val="1680370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89953B-2B9F-4F2A-8333-C1628482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632DB0-F35A-442A-823F-EE48F4F7FE99}"/>
              </a:ext>
            </a:extLst>
          </p:cNvPr>
          <p:cNvSpPr txBox="1"/>
          <p:nvPr/>
        </p:nvSpPr>
        <p:spPr>
          <a:xfrm>
            <a:off x="247981" y="309434"/>
            <a:ext cx="11339860" cy="661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spcBef>
                <a:spcPts val="200"/>
              </a:spcBef>
            </a:pPr>
            <a:r>
              <a:rPr lang="ru-RU" sz="2800" b="1" u="none" strike="noStrike" dirty="0">
                <a:effectLst/>
                <a:latin typeface="Times New Roman" panose="02020603050405020304" pitchFamily="18" charset="0"/>
              </a:rPr>
              <a:t>Средства </a:t>
            </a:r>
            <a:r>
              <a:rPr lang="en-US" sz="2800" b="1" u="none" strike="noStrike" dirty="0">
                <a:effectLst/>
                <a:latin typeface="Times New Roman" panose="02020603050405020304" pitchFamily="18" charset="0"/>
              </a:rPr>
              <a:t>motion capture</a:t>
            </a:r>
            <a:r>
              <a:rPr lang="ru-RU" sz="2800" b="1" u="none" strike="noStrike" dirty="0">
                <a:effectLst/>
                <a:latin typeface="Times New Roman" panose="02020603050405020304" pitchFamily="18" charset="0"/>
              </a:rPr>
              <a:t>, работающие по протоколу </a:t>
            </a:r>
            <a:r>
              <a:rPr lang="en-US" sz="2800" b="1" u="none" strike="noStrike" dirty="0">
                <a:effectLst/>
                <a:latin typeface="Times New Roman" panose="02020603050405020304" pitchFamily="18" charset="0"/>
              </a:rPr>
              <a:t>VMC</a:t>
            </a:r>
            <a:endParaRPr lang="ru-RU" sz="2800" b="1" u="none" strike="noStrike" dirty="0">
              <a:effectLst/>
              <a:latin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3AD52A-3703-4C29-AD60-34301FAAAD96}"/>
              </a:ext>
            </a:extLst>
          </p:cNvPr>
          <p:cNvSpPr txBox="1"/>
          <p:nvPr/>
        </p:nvSpPr>
        <p:spPr>
          <a:xfrm>
            <a:off x="782672" y="5763328"/>
            <a:ext cx="49152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Схема работы протокола 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VMC</a:t>
            </a:r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, который помогает передавать данные о движении между приложениями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4C7E314-310B-44C6-ACE2-C679CA16CD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77385" y="1166622"/>
            <a:ext cx="6518519" cy="3394359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D6A41FB-FFF9-46FE-9019-F44653ACA717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409" y="3033796"/>
            <a:ext cx="6739844" cy="2729532"/>
          </a:xfrm>
          <a:prstGeom prst="rect">
            <a:avLst/>
          </a:prstGeom>
          <a:noFill/>
          <a:ln>
            <a:noFill/>
          </a:ln>
          <a:effectLst>
            <a:reflection blurRad="6350" stA="50000" endA="300" endPos="55500" dist="50800" dir="5400000" sy="-100000" algn="bl" rotWithShape="0"/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9D94E16-D43A-40EA-BCA7-8FD026D8EF00}"/>
              </a:ext>
            </a:extLst>
          </p:cNvPr>
          <p:cNvSpPr txBox="1"/>
          <p:nvPr/>
        </p:nvSpPr>
        <p:spPr>
          <a:xfrm>
            <a:off x="7541412" y="4734666"/>
            <a:ext cx="404642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Пример работы одного из приложений по захвату движений (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XR Animator</a:t>
            </a:r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3289147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461</Words>
  <Application>Microsoft Office PowerPoint</Application>
  <PresentationFormat>Широкоэкранный</PresentationFormat>
  <Paragraphs>102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Cambria</vt:lpstr>
      <vt:lpstr>Candara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Daniil Shendrik</dc:creator>
  <cp:lastModifiedBy>Daniil Shendrik</cp:lastModifiedBy>
  <cp:revision>20</cp:revision>
  <dcterms:created xsi:type="dcterms:W3CDTF">2023-12-23T10:57:37Z</dcterms:created>
  <dcterms:modified xsi:type="dcterms:W3CDTF">2023-12-23T13:48:45Z</dcterms:modified>
</cp:coreProperties>
</file>

<file path=docProps/thumbnail.jpeg>
</file>